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C5700A"/>
    <a:srgbClr val="4A2B0E"/>
    <a:srgbClr val="1D120E"/>
    <a:srgbClr val="000306"/>
    <a:srgbClr val="FF6C99"/>
    <a:srgbClr val="526664"/>
    <a:srgbClr val="B5B5B3"/>
    <a:srgbClr val="00B9CD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49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5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5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heinzbbq.ru/images/trava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8745"/>
            <a:ext cx="9143999" cy="2549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5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17" y="205767"/>
            <a:ext cx="4908175" cy="3681132"/>
          </a:xfrm>
          <a:prstGeom prst="rect">
            <a:avLst/>
          </a:prstGeom>
        </p:spPr>
      </p:pic>
      <p:pic>
        <p:nvPicPr>
          <p:cNvPr id="1026" name="Picture 2" descr="http://heinzbbq.ru/images/trav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8745"/>
            <a:ext cx="9143999" cy="2549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91018" y="4190156"/>
            <a:ext cx="4961963" cy="1062600"/>
          </a:xfrm>
        </p:spPr>
        <p:txBody>
          <a:bodyPr>
            <a:noAutofit/>
          </a:bodyPr>
          <a:lstStyle/>
          <a:p>
            <a:pPr algn="ctr"/>
            <a:r>
              <a:rPr lang="uk-UA" sz="60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Спортивне свято у школі </a:t>
            </a:r>
            <a:r>
              <a:rPr lang="uk-UA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Вишнопільська</a:t>
            </a:r>
            <a:r>
              <a:rPr lang="uk-U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 ЗОШ І – ІІІ ступенів</a:t>
            </a:r>
            <a:endParaRPr lang="ru-RU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0271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Конкурс  </a:t>
            </a:r>
            <a:r>
              <a:rPr lang="uk-UA" sz="4000" dirty="0" err="1" smtClean="0"/>
              <a:t>“Перетягування</a:t>
            </a:r>
            <a:r>
              <a:rPr lang="uk-UA" sz="4000" dirty="0" smtClean="0"/>
              <a:t> </a:t>
            </a:r>
            <a:r>
              <a:rPr lang="uk-UA" sz="4000" dirty="0" err="1" smtClean="0"/>
              <a:t>каната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4" name="Содержимое 3" descr="Проведено спортивно-розважальний конкурс «Козацькі розваги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2373" y="1217276"/>
            <a:ext cx="3053166" cy="417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портивні змаганн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595" y="1249713"/>
            <a:ext cx="2629605" cy="197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5430" y="3773876"/>
            <a:ext cx="2553832" cy="148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Футбол: ігрові моменти</a:t>
            </a:r>
            <a:endParaRPr lang="ru-RU" dirty="0"/>
          </a:p>
        </p:txBody>
      </p:sp>
      <p:pic>
        <p:nvPicPr>
          <p:cNvPr id="4" name="Содержимое 3" descr="http://player.myshared.ru/4/214601/slides/slide_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151" y="1179430"/>
            <a:ext cx="3785388" cy="22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4/214601/slides/slide_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5253" y="1242940"/>
            <a:ext cx="3342353" cy="221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4/214601/slides/slide_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71" y="3645815"/>
            <a:ext cx="3861554" cy="21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layer.myshared.ru/4/214601/slides/slide_2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7869" y="3677887"/>
            <a:ext cx="3383724" cy="208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5980"/>
            <a:ext cx="7886700" cy="13638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 err="1" smtClean="0"/>
              <a:t>“</a:t>
            </a:r>
            <a:r>
              <a:rPr lang="uk-UA" sz="4000" dirty="0" err="1" smtClean="0"/>
              <a:t>Спорт</a:t>
            </a:r>
            <a:r>
              <a:rPr lang="uk-UA" sz="4000" dirty="0" smtClean="0"/>
              <a:t> – здоров'я, спорт – це сила, що дають всім дітям </a:t>
            </a:r>
            <a:r>
              <a:rPr lang="uk-UA" sz="4000" dirty="0" err="1" smtClean="0"/>
              <a:t>крила</a:t>
            </a:r>
            <a:r>
              <a:rPr lang="uk-UA" dirty="0" err="1" smtClean="0"/>
              <a:t>”</a:t>
            </a:r>
            <a:r>
              <a:rPr lang="uk-UA" dirty="0" smtClean="0"/>
              <a:t>     </a:t>
            </a:r>
            <a:br>
              <a:rPr lang="uk-UA" dirty="0" smtClean="0"/>
            </a:br>
            <a:r>
              <a:rPr lang="uk-UA" dirty="0" smtClean="0"/>
              <a:t>            (</a:t>
            </a:r>
            <a:r>
              <a:rPr lang="uk-UA" sz="3100" dirty="0" smtClean="0"/>
              <a:t>спортивне свято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Розминка </a:t>
            </a:r>
            <a:r>
              <a:rPr lang="uk-UA" dirty="0" err="1" smtClean="0"/>
              <a:t>“Смуга</a:t>
            </a:r>
            <a:r>
              <a:rPr lang="uk-UA" dirty="0" smtClean="0"/>
              <a:t> </a:t>
            </a:r>
            <a:r>
              <a:rPr lang="uk-UA" dirty="0" err="1" smtClean="0"/>
              <a:t>перешкод”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C:\Users\Admin\AppData\Local\Temp\Rar$DI02.015\IMG-4501b05c19d3e946a86885b8a22c95db-V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0340" y="2422924"/>
            <a:ext cx="2299943" cy="306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Temp\Rar$DI08.877\IMG-dee26e465b43da8729684c1911fcdb08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4134" y="2370881"/>
            <a:ext cx="2354769" cy="31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AppData\Local\Temp\Rar$DI11.070\IMG-f9b9f04c7e6f8d829e91b02b54dc4e06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1832" y="2417737"/>
            <a:ext cx="2343340" cy="314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“Переправа”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53885"/>
            <a:ext cx="7886700" cy="5123078"/>
          </a:xfrm>
        </p:spPr>
        <p:txBody>
          <a:bodyPr/>
          <a:lstStyle/>
          <a:p>
            <a:r>
              <a:rPr lang="uk-UA" dirty="0" smtClean="0"/>
              <a:t>За допомогою гімнастичного кільця потрібно </a:t>
            </a:r>
            <a:r>
              <a:rPr lang="uk-UA" dirty="0" err="1" smtClean="0"/>
              <a:t>“переправити”</a:t>
            </a:r>
            <a:r>
              <a:rPr lang="uk-UA" dirty="0" smtClean="0"/>
              <a:t> усіх учасників команди.</a:t>
            </a:r>
          </a:p>
          <a:p>
            <a:endParaRPr lang="ru-RU" dirty="0"/>
          </a:p>
        </p:txBody>
      </p:sp>
      <p:pic>
        <p:nvPicPr>
          <p:cNvPr id="4" name="Рисунок 3" descr="F:\телефон6\Camera\IMG_20181127_09395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525" y="2075427"/>
            <a:ext cx="2771143" cy="245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телефон6\Camera\IMG_20181127_0940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1455" y="2573805"/>
            <a:ext cx="2597386" cy="22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телефон6\Camera\IMG_20181127_09401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4801" y="3883282"/>
            <a:ext cx="2695728" cy="22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257"/>
          </a:xfrm>
        </p:spPr>
        <p:txBody>
          <a:bodyPr/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“Шалений</a:t>
            </a:r>
            <a:r>
              <a:rPr lang="uk-UA" dirty="0" smtClean="0"/>
              <a:t> </a:t>
            </a:r>
            <a:r>
              <a:rPr lang="uk-UA" dirty="0" err="1" smtClean="0"/>
              <a:t>мішечок”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38386"/>
            <a:ext cx="7886700" cy="5138577"/>
          </a:xfrm>
        </p:spPr>
        <p:txBody>
          <a:bodyPr/>
          <a:lstStyle/>
          <a:p>
            <a:r>
              <a:rPr lang="uk-UA" dirty="0" smtClean="0"/>
              <a:t>Пробігти з  мішечком естафетну дистанцію, не загубивши його.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F:\телефон6\Camera\IMG_20181127_09365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1790" y="1968285"/>
            <a:ext cx="5439905" cy="382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576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“Інтелектуальний”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29898"/>
            <a:ext cx="7886700" cy="5247065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err="1" smtClean="0"/>
              <a:t>Питання</a:t>
            </a:r>
            <a:r>
              <a:rPr lang="ru-RU" i="1" dirty="0" smtClean="0"/>
              <a:t> до конкурсу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у </a:t>
            </a:r>
            <a:r>
              <a:rPr lang="ru-RU" dirty="0" err="1" smtClean="0"/>
              <a:t>футбольній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? ( 11 </a:t>
            </a:r>
            <a:r>
              <a:rPr lang="ru-RU" dirty="0" err="1" smtClean="0"/>
              <a:t>гравців</a:t>
            </a:r>
            <a:r>
              <a:rPr lang="ru-RU" dirty="0" smtClean="0"/>
              <a:t> )</a:t>
            </a:r>
          </a:p>
          <a:p>
            <a:r>
              <a:rPr lang="ru-RU" dirty="0" smtClean="0"/>
              <a:t>2. Як часто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Олімпійські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?( Раз у 4 роки )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м’яч</a:t>
            </a:r>
            <a:r>
              <a:rPr lang="ru-RU" dirty="0" smtClean="0"/>
              <a:t> </a:t>
            </a:r>
            <a:r>
              <a:rPr lang="ru-RU" dirty="0" err="1" smtClean="0"/>
              <a:t>найважчий</a:t>
            </a:r>
            <a:r>
              <a:rPr lang="ru-RU" dirty="0" smtClean="0"/>
              <a:t> ?( </a:t>
            </a:r>
            <a:r>
              <a:rPr lang="ru-RU" dirty="0" err="1" smtClean="0"/>
              <a:t>Баскетбольний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м’яч</a:t>
            </a:r>
            <a:r>
              <a:rPr lang="ru-RU" dirty="0" smtClean="0"/>
              <a:t> </a:t>
            </a:r>
            <a:r>
              <a:rPr lang="ru-RU" dirty="0" err="1" smtClean="0"/>
              <a:t>найлегший</a:t>
            </a:r>
            <a:r>
              <a:rPr lang="ru-RU" dirty="0" smtClean="0"/>
              <a:t> ? (</a:t>
            </a:r>
            <a:r>
              <a:rPr lang="ru-RU" dirty="0" err="1" smtClean="0"/>
              <a:t>Тенісний</a:t>
            </a:r>
            <a:r>
              <a:rPr lang="ru-RU" dirty="0" smtClean="0"/>
              <a:t> )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знаєте</a:t>
            </a:r>
            <a:r>
              <a:rPr lang="ru-RU" dirty="0" smtClean="0"/>
              <a:t> 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спорту ?( </a:t>
            </a:r>
            <a:r>
              <a:rPr lang="ru-RU" dirty="0" err="1" smtClean="0"/>
              <a:t>Волейбол,футбол</a:t>
            </a:r>
            <a:r>
              <a:rPr lang="ru-RU" dirty="0" smtClean="0"/>
              <a:t> …)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Віталій</a:t>
            </a:r>
            <a:r>
              <a:rPr lang="ru-RU" dirty="0" smtClean="0"/>
              <a:t> </a:t>
            </a:r>
            <a:r>
              <a:rPr lang="ru-RU" dirty="0" err="1" smtClean="0"/>
              <a:t>Кличко</a:t>
            </a:r>
            <a:r>
              <a:rPr lang="ru-RU" dirty="0" smtClean="0"/>
              <a:t>? ( Боксер)</a:t>
            </a:r>
          </a:p>
          <a:p>
            <a:r>
              <a:rPr lang="ru-RU" dirty="0" smtClean="0"/>
              <a:t>7.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білих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у шахах? (16)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знаєте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(</a:t>
            </a:r>
            <a:r>
              <a:rPr lang="ru-RU" dirty="0" err="1" smtClean="0"/>
              <a:t>Спритність</a:t>
            </a:r>
            <a:r>
              <a:rPr lang="ru-RU" dirty="0" smtClean="0"/>
              <a:t> ,</a:t>
            </a:r>
            <a:r>
              <a:rPr lang="ru-RU" dirty="0" err="1" smtClean="0"/>
              <a:t>витривалість,сила</a:t>
            </a:r>
            <a:r>
              <a:rPr lang="ru-RU" dirty="0" smtClean="0"/>
              <a:t> …)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47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на уважність </a:t>
            </a:r>
            <a:r>
              <a:rPr lang="uk-UA" dirty="0" err="1" smtClean="0"/>
              <a:t>”Футбол”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91892"/>
            <a:ext cx="7886700" cy="5185071"/>
          </a:xfrm>
        </p:spPr>
        <p:txBody>
          <a:bodyPr/>
          <a:lstStyle/>
          <a:p>
            <a:r>
              <a:rPr lang="uk-UA" dirty="0" smtClean="0"/>
              <a:t>Гру можна використовувати як окремий конкурс, як гра для вболівальників, як музична розвага чи </a:t>
            </a:r>
            <a:r>
              <a:rPr lang="uk-UA" dirty="0" err="1" smtClean="0"/>
              <a:t>руханка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Умови гри:</a:t>
            </a:r>
            <a:r>
              <a:rPr lang="ru-RU" dirty="0" smtClean="0"/>
              <a:t> коли </a:t>
            </a:r>
            <a:r>
              <a:rPr lang="ru-RU" dirty="0" err="1" smtClean="0"/>
              <a:t>ведучий</a:t>
            </a:r>
            <a:r>
              <a:rPr lang="ru-RU" dirty="0" smtClean="0"/>
              <a:t> </a:t>
            </a:r>
            <a:r>
              <a:rPr lang="ru-RU" dirty="0" err="1" smtClean="0"/>
              <a:t>піднімає</a:t>
            </a:r>
            <a:r>
              <a:rPr lang="ru-RU" dirty="0" smtClean="0"/>
              <a:t> праву руку </a:t>
            </a:r>
            <a:r>
              <a:rPr lang="ru-RU" dirty="0" err="1" smtClean="0"/>
              <a:t>вгору</a:t>
            </a:r>
            <a:r>
              <a:rPr lang="ru-RU" dirty="0" smtClean="0"/>
              <a:t> – </a:t>
            </a:r>
            <a:r>
              <a:rPr lang="ru-RU" dirty="0" err="1" smtClean="0"/>
              <a:t>всі</a:t>
            </a:r>
            <a:r>
              <a:rPr lang="ru-RU" dirty="0" smtClean="0"/>
              <a:t> кричать «футбол»; </a:t>
            </a:r>
            <a:r>
              <a:rPr lang="ru-RU" dirty="0" err="1" smtClean="0"/>
              <a:t>ліву</a:t>
            </a:r>
            <a:r>
              <a:rPr lang="ru-RU" dirty="0" smtClean="0"/>
              <a:t> руку – «штанга» »; руки в «замок » - «мимо »; </a:t>
            </a:r>
            <a:r>
              <a:rPr lang="ru-RU" dirty="0" err="1" smtClean="0"/>
              <a:t>дві</a:t>
            </a:r>
            <a:r>
              <a:rPr lang="ru-RU" dirty="0" smtClean="0"/>
              <a:t> руки вверх – « гол ».</a:t>
            </a:r>
          </a:p>
          <a:p>
            <a:endParaRPr lang="ru-RU" dirty="0"/>
          </a:p>
        </p:txBody>
      </p:sp>
      <p:pic>
        <p:nvPicPr>
          <p:cNvPr id="1026" name="Picture 2" descr="Спортивне свято для дітей. Сценарій спортивного свята в дитячому сад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697" y="3595983"/>
            <a:ext cx="3130066" cy="2408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7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Спортивне свято </a:t>
            </a:r>
            <a:r>
              <a:rPr lang="uk-UA" dirty="0" err="1" smtClean="0"/>
              <a:t>“Весела</a:t>
            </a:r>
            <a:r>
              <a:rPr lang="uk-UA" dirty="0" smtClean="0"/>
              <a:t> </a:t>
            </a:r>
            <a:r>
              <a:rPr lang="uk-UA" dirty="0" err="1" smtClean="0"/>
              <a:t>зима”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76393"/>
            <a:ext cx="7886700" cy="5200570"/>
          </a:xfrm>
        </p:spPr>
        <p:txBody>
          <a:bodyPr/>
          <a:lstStyle/>
          <a:p>
            <a:r>
              <a:rPr lang="uk-UA" dirty="0" smtClean="0"/>
              <a:t>Музична </a:t>
            </a:r>
            <a:r>
              <a:rPr lang="uk-UA" dirty="0" err="1" smtClean="0"/>
              <a:t>розминка“Кришталева</a:t>
            </a:r>
            <a:r>
              <a:rPr lang="uk-UA" dirty="0" smtClean="0"/>
              <a:t> </a:t>
            </a:r>
            <a:r>
              <a:rPr lang="uk-UA" dirty="0" err="1" smtClean="0"/>
              <a:t>зимонька”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Спортивні розваги «Ой весела в нас зима!» » Управління освіти Чернігівської  міської ради - м. Чернігів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8284" y="1643493"/>
            <a:ext cx="3593750" cy="35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овини Луцька - Розваги - Район Луцьк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1451" y="1673817"/>
            <a:ext cx="3471620" cy="342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“Веселий</a:t>
            </a:r>
            <a:r>
              <a:rPr lang="uk-UA" dirty="0" smtClean="0"/>
              <a:t> </a:t>
            </a:r>
            <a:r>
              <a:rPr lang="uk-UA" dirty="0" err="1" smtClean="0"/>
              <a:t>потяг”</a:t>
            </a:r>
            <a:endParaRPr lang="ru-RU" dirty="0"/>
          </a:p>
        </p:txBody>
      </p:sp>
      <p:pic>
        <p:nvPicPr>
          <p:cNvPr id="5" name="Рисунок 4" descr="Спортивна зима» - 2018 | Офіційний сайт Луцької міської рад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3424" y="2845495"/>
            <a:ext cx="3878683" cy="288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053885"/>
            <a:ext cx="7886700" cy="5123078"/>
          </a:xfrm>
        </p:spPr>
        <p:txBody>
          <a:bodyPr/>
          <a:lstStyle/>
          <a:p>
            <a:r>
              <a:rPr lang="uk-UA" dirty="0" smtClean="0"/>
              <a:t>Команди з'єднують санки  і по команді спускаються з гірки.</a:t>
            </a:r>
            <a:endParaRPr lang="ru-RU" dirty="0"/>
          </a:p>
        </p:txBody>
      </p:sp>
      <p:pic>
        <p:nvPicPr>
          <p:cNvPr id="7" name="Содержимое 3" descr="Франківські школярі відпочиватимуть місяць: стала відомою дата початку  зимових канікул - PRAVDA.IF.UA: Новини твого міста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699" y="1995003"/>
            <a:ext cx="3077365" cy="253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7762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Конкурси-</a:t>
            </a:r>
            <a:r>
              <a:rPr lang="uk-UA" sz="3600" dirty="0" smtClean="0"/>
              <a:t> естафети із предметами</a:t>
            </a:r>
            <a:endParaRPr lang="ru-RU" sz="3600" dirty="0"/>
          </a:p>
        </p:txBody>
      </p:sp>
      <p:pic>
        <p:nvPicPr>
          <p:cNvPr id="4" name="Содержимое 3" descr="Спортивна година “Розваги на снігу” | Комунальний заклад &quot;Харківська  спеціальна школа №2&quot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904" y="1155137"/>
            <a:ext cx="3460694" cy="223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портивна година “Розваги на снігу” | Комунальний заклад &quot;Харківська  спеціальна школа №2&quot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7195" y="1182065"/>
            <a:ext cx="3719415" cy="224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портивна година “Розваги на снігу” | Комунальний заклад &quot;Харківська  спеціальна школа №2&quot;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90185" y="3537487"/>
            <a:ext cx="3941613" cy="28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49451"/>
            <a:ext cx="7886700" cy="57275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Проблема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особливо </a:t>
            </a: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 smtClean="0"/>
              <a:t>постала</a:t>
            </a:r>
            <a:r>
              <a:rPr lang="ru-RU" dirty="0" smtClean="0"/>
              <a:t> на початку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. </a:t>
            </a:r>
            <a:r>
              <a:rPr lang="ru-RU" dirty="0" err="1" smtClean="0"/>
              <a:t>Гуманізація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нового </a:t>
            </a:r>
            <a:r>
              <a:rPr lang="ru-RU" dirty="0" err="1" smtClean="0"/>
              <a:t>підходу</a:t>
            </a:r>
            <a:r>
              <a:rPr lang="ru-RU" dirty="0" smtClean="0"/>
              <a:t> до потреб </a:t>
            </a:r>
            <a:r>
              <a:rPr lang="ru-RU" dirty="0" err="1" smtClean="0"/>
              <a:t>дитини</a:t>
            </a:r>
            <a:r>
              <a:rPr lang="ru-RU" dirty="0" smtClean="0"/>
              <a:t> –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свідомого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молодого </a:t>
            </a:r>
            <a:r>
              <a:rPr lang="ru-RU" dirty="0" err="1" smtClean="0"/>
              <a:t>покоління</a:t>
            </a:r>
            <a:r>
              <a:rPr lang="ru-RU" dirty="0" smtClean="0"/>
              <a:t> до </a:t>
            </a:r>
            <a:r>
              <a:rPr lang="ru-RU" dirty="0" err="1" smtClean="0"/>
              <a:t>збереження</a:t>
            </a:r>
            <a:r>
              <a:rPr lang="ru-RU" dirty="0" smtClean="0"/>
              <a:t> та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розбудови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роль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сучасності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школярів</a:t>
            </a:r>
            <a:r>
              <a:rPr lang="ru-RU" dirty="0" smtClean="0"/>
              <a:t> та </a:t>
            </a:r>
            <a:r>
              <a:rPr lang="ru-RU" dirty="0" err="1" smtClean="0"/>
              <a:t>зміцненню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.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проблематики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педагог, </a:t>
            </a:r>
            <a:r>
              <a:rPr lang="ru-RU" dirty="0" err="1" smtClean="0"/>
              <a:t>заслужений</a:t>
            </a:r>
            <a:r>
              <a:rPr lang="ru-RU" dirty="0" smtClean="0"/>
              <a:t> учитель </a:t>
            </a:r>
            <a:r>
              <a:rPr lang="ru-RU" dirty="0" err="1" smtClean="0"/>
              <a:t>України</a:t>
            </a:r>
            <a:r>
              <a:rPr lang="ru-RU" dirty="0" smtClean="0"/>
              <a:t>, директор </a:t>
            </a:r>
            <a:r>
              <a:rPr lang="ru-RU" dirty="0" err="1" smtClean="0"/>
              <a:t>Павлиської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Василь </a:t>
            </a:r>
            <a:r>
              <a:rPr lang="ru-RU" dirty="0" err="1" smtClean="0"/>
              <a:t>Олександрович</a:t>
            </a:r>
            <a:r>
              <a:rPr lang="ru-RU" dirty="0" smtClean="0"/>
              <a:t> </a:t>
            </a:r>
            <a:r>
              <a:rPr lang="ru-RU" dirty="0" err="1" smtClean="0"/>
              <a:t>Сухомлинський</a:t>
            </a:r>
            <a:endParaRPr lang="ru-RU" dirty="0" smtClean="0"/>
          </a:p>
          <a:p>
            <a:r>
              <a:rPr lang="ru-RU" dirty="0" smtClean="0"/>
              <a:t>„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спортом </a:t>
            </a:r>
            <a:r>
              <a:rPr lang="ru-RU" b="1" dirty="0" err="1" smtClean="0"/>
              <a:t>відіграють</a:t>
            </a:r>
            <a:r>
              <a:rPr lang="ru-RU" b="1" dirty="0" smtClean="0"/>
              <a:t> </a:t>
            </a:r>
            <a:r>
              <a:rPr lang="ru-RU" b="1" dirty="0" err="1" smtClean="0"/>
              <a:t>певну</a:t>
            </a:r>
            <a:r>
              <a:rPr lang="ru-RU" b="1" dirty="0" smtClean="0"/>
              <a:t> роль у </a:t>
            </a:r>
            <a:r>
              <a:rPr lang="ru-RU" b="1" dirty="0" err="1" smtClean="0"/>
              <a:t>всебічному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тоді</a:t>
            </a:r>
            <a:r>
              <a:rPr lang="ru-RU" b="1" dirty="0" smtClean="0"/>
              <a:t>, коли вся </a:t>
            </a:r>
            <a:r>
              <a:rPr lang="ru-RU" b="1" dirty="0" err="1" smtClean="0"/>
              <a:t>навчально</a:t>
            </a:r>
            <a:r>
              <a:rPr lang="ru-RU" b="1" dirty="0" smtClean="0"/>
              <a:t> - </a:t>
            </a:r>
            <a:r>
              <a:rPr lang="ru-RU" b="1" dirty="0" err="1" smtClean="0"/>
              <a:t>виховна</a:t>
            </a:r>
            <a:r>
              <a:rPr lang="ru-RU" b="1" dirty="0" smtClean="0"/>
              <a:t> робота </a:t>
            </a:r>
            <a:r>
              <a:rPr lang="ru-RU" b="1" dirty="0" err="1" smtClean="0"/>
              <a:t>пройнята</a:t>
            </a:r>
            <a:r>
              <a:rPr lang="ru-RU" b="1" dirty="0" smtClean="0"/>
              <a:t> </a:t>
            </a:r>
            <a:r>
              <a:rPr lang="ru-RU" b="1" dirty="0" err="1" smtClean="0"/>
              <a:t>турботою</a:t>
            </a:r>
            <a:r>
              <a:rPr lang="ru-RU" b="1" dirty="0" smtClean="0"/>
              <a:t> про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” – </a:t>
            </a:r>
            <a:r>
              <a:rPr lang="uk-UA" b="1" dirty="0" smtClean="0"/>
              <a:t>писав Василь Олександрович</a:t>
            </a:r>
            <a:r>
              <a:rPr lang="ru-RU" b="1" dirty="0" smtClean="0"/>
              <a:t> [5, с.140</a:t>
            </a:r>
            <a:r>
              <a:rPr lang="ru-RU" dirty="0" smtClean="0"/>
              <a:t>].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576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“Спритні</a:t>
            </a:r>
            <a:r>
              <a:rPr lang="uk-UA" dirty="0" smtClean="0"/>
              <a:t> </a:t>
            </a:r>
            <a:r>
              <a:rPr lang="uk-UA" dirty="0" err="1" smtClean="0"/>
              <a:t>санки”</a:t>
            </a:r>
            <a:endParaRPr lang="ru-RU" dirty="0"/>
          </a:p>
        </p:txBody>
      </p:sp>
      <p:pic>
        <p:nvPicPr>
          <p:cNvPr id="7" name="Содержимое 6" descr="Идеи и сценарии спортивного праздника в школе и детском саду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939" y="1045417"/>
            <a:ext cx="4169044" cy="286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имові ігри та розваги - Лозівський дошкільний навчальний заклад  (ясла-садок) № 6 &quot;Посмішка&quot; Лозівської міської ради Харківської області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471" y="3456122"/>
            <a:ext cx="3781587" cy="255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7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“Загадки”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3369"/>
            <a:ext cx="7886700" cy="4983594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1.Двоє </a:t>
            </a:r>
            <a:r>
              <a:rPr lang="ru-RU" dirty="0" err="1" smtClean="0"/>
              <a:t>ніг</a:t>
            </a:r>
            <a:r>
              <a:rPr lang="ru-RU" dirty="0" smtClean="0"/>
              <a:t> у </a:t>
            </a:r>
            <a:r>
              <a:rPr lang="ru-RU" dirty="0" err="1" smtClean="0"/>
              <a:t>швидкого</a:t>
            </a:r>
            <a:r>
              <a:rPr lang="ru-RU" dirty="0" smtClean="0"/>
              <a:t> коня,</a:t>
            </a:r>
            <a:br>
              <a:rPr lang="ru-RU" dirty="0" smtClean="0"/>
            </a:b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око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роги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Я катаюсь на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добре </a:t>
            </a:r>
            <a:r>
              <a:rPr lang="ru-RU" dirty="0" err="1" smtClean="0"/>
              <a:t>натомлюю</a:t>
            </a:r>
            <a:r>
              <a:rPr lang="ru-RU" dirty="0" smtClean="0"/>
              <a:t> ноги.</a:t>
            </a:r>
            <a:br>
              <a:rPr lang="ru-RU" dirty="0" smtClean="0"/>
            </a:br>
            <a:r>
              <a:rPr lang="ru-RU" dirty="0" smtClean="0"/>
              <a:t>(Велосипед)</a:t>
            </a:r>
            <a:br>
              <a:rPr lang="ru-RU" dirty="0" smtClean="0"/>
            </a:br>
            <a:r>
              <a:rPr lang="ru-RU" dirty="0" smtClean="0"/>
              <a:t>2.Гру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люблять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на </a:t>
            </a:r>
            <a:r>
              <a:rPr lang="ru-RU" dirty="0" err="1" smtClean="0"/>
              <a:t>світі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І </a:t>
            </a:r>
            <a:r>
              <a:rPr lang="ru-RU" dirty="0" err="1" smtClean="0"/>
              <a:t>дорослі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М’яч</a:t>
            </a:r>
            <a:r>
              <a:rPr lang="ru-RU" dirty="0" smtClean="0"/>
              <a:t>. Удар. І крики: «</a:t>
            </a:r>
            <a:r>
              <a:rPr lang="ru-RU" dirty="0" err="1" smtClean="0"/>
              <a:t>Го-ол</a:t>
            </a:r>
            <a:r>
              <a:rPr lang="ru-RU" dirty="0" smtClean="0"/>
              <a:t>!»</a:t>
            </a:r>
            <a:br>
              <a:rPr lang="ru-RU" dirty="0" smtClean="0"/>
            </a:br>
            <a:r>
              <a:rPr lang="ru-RU" dirty="0" err="1" smtClean="0"/>
              <a:t>Пречудова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- … (футбол)</a:t>
            </a:r>
            <a:br>
              <a:rPr lang="ru-RU" dirty="0" smtClean="0"/>
            </a:br>
            <a:r>
              <a:rPr lang="ru-RU" dirty="0" smtClean="0"/>
              <a:t>3.Дерев’яні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конячки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Мчать мене </a:t>
            </a:r>
            <a:r>
              <a:rPr lang="ru-RU" dirty="0" err="1" smtClean="0"/>
              <a:t>униз</a:t>
            </a:r>
            <a:r>
              <a:rPr lang="ru-RU" dirty="0" smtClean="0"/>
              <a:t> на </a:t>
            </a:r>
            <a:r>
              <a:rPr lang="ru-RU" dirty="0" err="1" smtClean="0"/>
              <a:t>вскачки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 коли я </a:t>
            </a:r>
            <a:r>
              <a:rPr lang="ru-RU" dirty="0" err="1" smtClean="0"/>
              <a:t>спотикаюсь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палиці</a:t>
            </a:r>
            <a:r>
              <a:rPr lang="ru-RU" dirty="0" smtClean="0"/>
              <a:t> </a:t>
            </a:r>
            <a:r>
              <a:rPr lang="ru-RU" dirty="0" err="1" smtClean="0"/>
              <a:t>тримаюсь</a:t>
            </a:r>
            <a:r>
              <a:rPr lang="ru-RU" dirty="0" smtClean="0"/>
              <a:t>. (</a:t>
            </a:r>
            <a:r>
              <a:rPr lang="ru-RU" dirty="0" err="1" smtClean="0"/>
              <a:t>Лижі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4.Б’ють </a:t>
            </a:r>
            <a:r>
              <a:rPr lang="ru-RU" dirty="0" err="1" smtClean="0"/>
              <a:t>його</a:t>
            </a:r>
            <a:r>
              <a:rPr lang="ru-RU" dirty="0" smtClean="0"/>
              <a:t> руками ,</a:t>
            </a:r>
            <a:br>
              <a:rPr lang="ru-RU" dirty="0" smtClean="0"/>
            </a:br>
            <a:r>
              <a:rPr lang="ru-RU" dirty="0" err="1" smtClean="0"/>
              <a:t>Б’ють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ногами,</a:t>
            </a:r>
            <a:br>
              <a:rPr lang="ru-RU" dirty="0" smtClean="0"/>
            </a:br>
            <a:r>
              <a:rPr lang="ru-RU" dirty="0" smtClean="0"/>
              <a:t>Але </a:t>
            </a:r>
            <a:r>
              <a:rPr lang="ru-RU" dirty="0" err="1" smtClean="0"/>
              <a:t>він</a:t>
            </a:r>
            <a:r>
              <a:rPr lang="ru-RU" dirty="0" smtClean="0"/>
              <a:t> не плаче,</a:t>
            </a:r>
            <a:br>
              <a:rPr lang="ru-RU" dirty="0" smtClean="0"/>
            </a:br>
            <a:r>
              <a:rPr lang="ru-RU" dirty="0" smtClean="0"/>
              <a:t>А все </a:t>
            </a:r>
            <a:r>
              <a:rPr lang="ru-RU" dirty="0" err="1" smtClean="0"/>
              <a:t>скаче</a:t>
            </a:r>
            <a:r>
              <a:rPr lang="ru-RU" dirty="0" smtClean="0"/>
              <a:t>, та все </a:t>
            </a:r>
            <a:r>
              <a:rPr lang="ru-RU" dirty="0" err="1" smtClean="0"/>
              <a:t>скаче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М’яч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57939" y="294467"/>
            <a:ext cx="8229600" cy="6245817"/>
          </a:xfrm>
        </p:spPr>
        <p:txBody>
          <a:bodyPr>
            <a:normAutofit fontScale="67500" lnSpcReduction="20000"/>
          </a:bodyPr>
          <a:lstStyle/>
          <a:p>
            <a:pPr>
              <a:buNone/>
            </a:pPr>
            <a:r>
              <a:rPr lang="uk-UA" i="1" dirty="0" smtClean="0"/>
              <a:t>  </a:t>
            </a:r>
            <a:r>
              <a:rPr lang="uk-UA" sz="4400" i="1" dirty="0" smtClean="0"/>
              <a:t>Процес розвитку фізкультури та спорту  у нашій школі не припинився,  а невпинно продовжується. Свідченням цього є постійне впровадження фізкультурних свят, розваг та забав у сучасну практику </a:t>
            </a:r>
            <a:r>
              <a:rPr lang="uk-UA" sz="4400" i="1" dirty="0" err="1" smtClean="0"/>
              <a:t>навчально</a:t>
            </a:r>
            <a:r>
              <a:rPr lang="uk-UA" sz="4400" i="1" dirty="0" smtClean="0"/>
              <a:t> – виховної роботи. Вони сприяють не тільки культурному відродженню, а й формуванню повноцінної системи фізичного виховання, підвищенню  ефективності виховного процесу в цілому, які в свою чергу дають змогу розвивати фізичні уміння і навички, силу, спритність, витривалість, виховують інтерес до занять спортом та вимагають вести здоровий спосіб життя.</a:t>
            </a:r>
            <a:endParaRPr lang="ru-RU" sz="4400" dirty="0" smtClean="0"/>
          </a:p>
          <a:p>
            <a:pPr>
              <a:buNone/>
            </a:pPr>
            <a:r>
              <a:rPr lang="uk-UA" sz="4400" i="1" dirty="0" smtClean="0"/>
              <a:t> </a:t>
            </a:r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17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     «Вперед до </a:t>
            </a:r>
            <a:r>
              <a:rPr lang="ru-RU" sz="3600" b="1" dirty="0" err="1" smtClean="0"/>
              <a:t>нових</a:t>
            </a:r>
            <a:r>
              <a:rPr lang="ru-RU" sz="3600" b="1" dirty="0" smtClean="0"/>
              <a:t> перемог!»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7" name="Рисунок 6" descr="Самые известные спортсмены - выходцы из Львовщины - ilvivyanyn.com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6841" y="495945"/>
            <a:ext cx="6106332" cy="60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80" y="278969"/>
            <a:ext cx="7886700" cy="759417"/>
          </a:xfrm>
        </p:spPr>
        <p:txBody>
          <a:bodyPr/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чому</a:t>
            </a:r>
            <a:r>
              <a:rPr lang="ru-RU" dirty="0" smtClean="0"/>
              <a:t>  </a:t>
            </a:r>
            <a:r>
              <a:rPr lang="ru-RU" dirty="0" err="1" smtClean="0"/>
              <a:t>користь</a:t>
            </a:r>
            <a:r>
              <a:rPr lang="ru-RU" dirty="0" smtClean="0"/>
              <a:t> спорту?</a:t>
            </a:r>
            <a:r>
              <a:rPr lang="en-US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ru-RU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35" name="Group 220"/>
          <p:cNvGrpSpPr>
            <a:grpSpLocks/>
          </p:cNvGrpSpPr>
          <p:nvPr/>
        </p:nvGrpSpPr>
        <p:grpSpPr bwMode="auto">
          <a:xfrm>
            <a:off x="271221" y="821410"/>
            <a:ext cx="8423328" cy="1115877"/>
            <a:chOff x="1440" y="1200"/>
            <a:chExt cx="2928" cy="432"/>
          </a:xfrm>
        </p:grpSpPr>
        <p:sp>
          <p:nvSpPr>
            <p:cNvPr id="136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7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41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42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3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6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8" name="Group 221"/>
          <p:cNvGrpSpPr>
            <a:grpSpLocks/>
          </p:cNvGrpSpPr>
          <p:nvPr/>
        </p:nvGrpSpPr>
        <p:grpSpPr bwMode="auto">
          <a:xfrm>
            <a:off x="302217" y="1937288"/>
            <a:ext cx="8376834" cy="1239865"/>
            <a:chOff x="1440" y="1680"/>
            <a:chExt cx="2928" cy="432"/>
          </a:xfrm>
        </p:grpSpPr>
        <p:sp>
          <p:nvSpPr>
            <p:cNvPr id="149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0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5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6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9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61" name="Group 222"/>
          <p:cNvGrpSpPr>
            <a:grpSpLocks/>
          </p:cNvGrpSpPr>
          <p:nvPr/>
        </p:nvGrpSpPr>
        <p:grpSpPr bwMode="auto">
          <a:xfrm>
            <a:off x="317715" y="3006672"/>
            <a:ext cx="8469824" cy="1425844"/>
            <a:chOff x="1440" y="2160"/>
            <a:chExt cx="2928" cy="432"/>
          </a:xfrm>
        </p:grpSpPr>
        <p:sp>
          <p:nvSpPr>
            <p:cNvPr id="162" name="AutoShape 156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" name="Oval 158"/>
            <p:cNvSpPr>
              <a:spLocks noChangeArrowheads="1"/>
            </p:cNvSpPr>
            <p:nvPr/>
          </p:nvSpPr>
          <p:spPr bwMode="auto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Oval 159"/>
            <p:cNvSpPr>
              <a:spLocks noChangeArrowheads="1"/>
            </p:cNvSpPr>
            <p:nvPr/>
          </p:nvSpPr>
          <p:spPr bwMode="auto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Oval 160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Text Box 161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67" name="Text Box 162"/>
            <p:cNvSpPr txBox="1">
              <a:spLocks noChangeArrowheads="1"/>
            </p:cNvSpPr>
            <p:nvPr/>
          </p:nvSpPr>
          <p:spPr bwMode="auto">
            <a:xfrm>
              <a:off x="1560" y="217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68" name="AutoShape 171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9" name="Oval 173"/>
            <p:cNvSpPr>
              <a:spLocks noChangeArrowheads="1"/>
            </p:cNvSpPr>
            <p:nvPr/>
          </p:nvSpPr>
          <p:spPr bwMode="gray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Oval 174"/>
            <p:cNvSpPr>
              <a:spLocks noChangeArrowheads="1"/>
            </p:cNvSpPr>
            <p:nvPr/>
          </p:nvSpPr>
          <p:spPr bwMode="gray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2" name="Picture 21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181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" name="Text Box 177"/>
            <p:cNvSpPr txBox="1">
              <a:spLocks noChangeArrowheads="1"/>
            </p:cNvSpPr>
            <p:nvPr/>
          </p:nvSpPr>
          <p:spPr bwMode="gray">
            <a:xfrm>
              <a:off x="1584" y="217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74" name="Group 223"/>
          <p:cNvGrpSpPr>
            <a:grpSpLocks/>
          </p:cNvGrpSpPr>
          <p:nvPr/>
        </p:nvGrpSpPr>
        <p:grpSpPr bwMode="auto">
          <a:xfrm>
            <a:off x="441701" y="4252992"/>
            <a:ext cx="8454326" cy="1264405"/>
            <a:chOff x="1440" y="2640"/>
            <a:chExt cx="2928" cy="432"/>
          </a:xfrm>
        </p:grpSpPr>
        <p:sp>
          <p:nvSpPr>
            <p:cNvPr id="175" name="AutoShape 164"/>
            <p:cNvSpPr>
              <a:spLocks noChangeArrowheads="1"/>
            </p:cNvSpPr>
            <p:nvPr/>
          </p:nvSpPr>
          <p:spPr bwMode="auto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6" name="Oval 165"/>
            <p:cNvSpPr>
              <a:spLocks noChangeArrowheads="1"/>
            </p:cNvSpPr>
            <p:nvPr/>
          </p:nvSpPr>
          <p:spPr bwMode="auto">
            <a:xfrm rot="1758052">
              <a:off x="1454" y="265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Oval 166"/>
            <p:cNvSpPr>
              <a:spLocks noChangeArrowheads="1"/>
            </p:cNvSpPr>
            <p:nvPr/>
          </p:nvSpPr>
          <p:spPr bwMode="auto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Oval 167"/>
            <p:cNvSpPr>
              <a:spLocks noChangeArrowheads="1"/>
            </p:cNvSpPr>
            <p:nvPr/>
          </p:nvSpPr>
          <p:spPr bwMode="auto">
            <a:xfrm>
              <a:off x="1491" y="266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Text Box 168"/>
            <p:cNvSpPr txBox="1">
              <a:spLocks noChangeArrowheads="1"/>
            </p:cNvSpPr>
            <p:nvPr/>
          </p:nvSpPr>
          <p:spPr bwMode="auto">
            <a:xfrm>
              <a:off x="1920" y="268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80" name="Text Box 169"/>
            <p:cNvSpPr txBox="1">
              <a:spLocks noChangeArrowheads="1"/>
            </p:cNvSpPr>
            <p:nvPr/>
          </p:nvSpPr>
          <p:spPr bwMode="auto">
            <a:xfrm>
              <a:off x="1560" y="265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81" name="AutoShape 179"/>
            <p:cNvSpPr>
              <a:spLocks noChangeArrowheads="1"/>
            </p:cNvSpPr>
            <p:nvPr/>
          </p:nvSpPr>
          <p:spPr bwMode="gray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gray">
            <a:xfrm rot="1758052">
              <a:off x="1454" y="265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gray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5" name="Picture 2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661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Text Box 184"/>
            <p:cNvSpPr txBox="1">
              <a:spLocks noChangeArrowheads="1"/>
            </p:cNvSpPr>
            <p:nvPr/>
          </p:nvSpPr>
          <p:spPr bwMode="gray">
            <a:xfrm>
              <a:off x="1584" y="265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87" name="Group 224"/>
          <p:cNvGrpSpPr>
            <a:grpSpLocks/>
          </p:cNvGrpSpPr>
          <p:nvPr/>
        </p:nvGrpSpPr>
        <p:grpSpPr bwMode="auto">
          <a:xfrm>
            <a:off x="410704" y="5362414"/>
            <a:ext cx="8330339" cy="1286357"/>
            <a:chOff x="1440" y="3120"/>
            <a:chExt cx="2928" cy="432"/>
          </a:xfrm>
        </p:grpSpPr>
        <p:sp>
          <p:nvSpPr>
            <p:cNvPr id="188" name="AutoShape 186"/>
            <p:cNvSpPr>
              <a:spLocks noChangeArrowheads="1"/>
            </p:cNvSpPr>
            <p:nvPr/>
          </p:nvSpPr>
          <p:spPr bwMode="auto">
            <a:xfrm>
              <a:off x="1654" y="314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9" name="Oval 188"/>
            <p:cNvSpPr>
              <a:spLocks noChangeArrowheads="1"/>
            </p:cNvSpPr>
            <p:nvPr/>
          </p:nvSpPr>
          <p:spPr bwMode="auto">
            <a:xfrm rot="1758052">
              <a:off x="1454" y="313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Oval 189"/>
            <p:cNvSpPr>
              <a:spLocks noChangeArrowheads="1"/>
            </p:cNvSpPr>
            <p:nvPr/>
          </p:nvSpPr>
          <p:spPr bwMode="auto">
            <a:xfrm rot="1758052">
              <a:off x="1440" y="312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1" name="Oval 190"/>
            <p:cNvSpPr>
              <a:spLocks noChangeArrowheads="1"/>
            </p:cNvSpPr>
            <p:nvPr/>
          </p:nvSpPr>
          <p:spPr bwMode="auto">
            <a:xfrm>
              <a:off x="1491" y="314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Text Box 191"/>
            <p:cNvSpPr txBox="1">
              <a:spLocks noChangeArrowheads="1"/>
            </p:cNvSpPr>
            <p:nvPr/>
          </p:nvSpPr>
          <p:spPr bwMode="auto">
            <a:xfrm>
              <a:off x="1920" y="316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93" name="Text Box 192"/>
            <p:cNvSpPr txBox="1">
              <a:spLocks noChangeArrowheads="1"/>
            </p:cNvSpPr>
            <p:nvPr/>
          </p:nvSpPr>
          <p:spPr bwMode="auto">
            <a:xfrm>
              <a:off x="1560" y="313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94" name="AutoShape 201"/>
            <p:cNvSpPr>
              <a:spLocks noChangeArrowheads="1"/>
            </p:cNvSpPr>
            <p:nvPr/>
          </p:nvSpPr>
          <p:spPr bwMode="gray">
            <a:xfrm>
              <a:off x="1654" y="314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5" name="Oval 203"/>
            <p:cNvSpPr>
              <a:spLocks noChangeArrowheads="1"/>
            </p:cNvSpPr>
            <p:nvPr/>
          </p:nvSpPr>
          <p:spPr bwMode="gray">
            <a:xfrm rot="1758052">
              <a:off x="1454" y="313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Oval 204"/>
            <p:cNvSpPr>
              <a:spLocks noChangeArrowheads="1"/>
            </p:cNvSpPr>
            <p:nvPr/>
          </p:nvSpPr>
          <p:spPr bwMode="gray">
            <a:xfrm rot="1758052">
              <a:off x="1440" y="312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8" name="Picture 219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141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 Box 207"/>
            <p:cNvSpPr txBox="1">
              <a:spLocks noChangeArrowheads="1"/>
            </p:cNvSpPr>
            <p:nvPr/>
          </p:nvSpPr>
          <p:spPr bwMode="gray">
            <a:xfrm>
              <a:off x="1584" y="313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1743560" y="960894"/>
            <a:ext cx="7012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непоганий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організувати</a:t>
            </a:r>
            <a:r>
              <a:rPr lang="ru-RU" b="1" dirty="0" smtClean="0"/>
              <a:t> </a:t>
            </a:r>
            <a:r>
              <a:rPr lang="ru-RU" b="1" dirty="0" err="1" smtClean="0"/>
              <a:t>своє</a:t>
            </a:r>
            <a:r>
              <a:rPr lang="ru-RU" b="1" dirty="0" smtClean="0"/>
              <a:t> </a:t>
            </a:r>
            <a:r>
              <a:rPr lang="ru-RU" b="1" dirty="0" err="1" smtClean="0"/>
              <a:t>дозвілля</a:t>
            </a:r>
            <a:r>
              <a:rPr lang="ru-RU" b="1" dirty="0" smtClean="0"/>
              <a:t> та </a:t>
            </a:r>
            <a:r>
              <a:rPr lang="ru-RU" b="1" dirty="0" err="1" smtClean="0"/>
              <a:t>отримати</a:t>
            </a:r>
            <a:r>
              <a:rPr lang="ru-RU" b="1" dirty="0" smtClean="0"/>
              <a:t> </a:t>
            </a:r>
            <a:r>
              <a:rPr lang="ru-RU" b="1" dirty="0" err="1" smtClean="0"/>
              <a:t>позитивні</a:t>
            </a:r>
            <a:r>
              <a:rPr lang="ru-RU" b="1" dirty="0" smtClean="0"/>
              <a:t> </a:t>
            </a:r>
            <a:r>
              <a:rPr lang="ru-RU" b="1" dirty="0" err="1" smtClean="0"/>
              <a:t>емоцій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гри</a:t>
            </a:r>
            <a:r>
              <a:rPr lang="ru-RU" b="1" dirty="0" smtClean="0"/>
              <a:t>, </a:t>
            </a:r>
            <a:r>
              <a:rPr lang="ru-RU" b="1" dirty="0" err="1" smtClean="0"/>
              <a:t>зблизитися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однокласниками</a:t>
            </a:r>
            <a:r>
              <a:rPr lang="ru-RU" b="1" dirty="0" smtClean="0"/>
              <a:t> </a:t>
            </a:r>
            <a:r>
              <a:rPr lang="ru-RU" b="1" dirty="0" err="1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дізнатися</a:t>
            </a:r>
            <a:r>
              <a:rPr lang="ru-RU" b="1" dirty="0" smtClean="0"/>
              <a:t> про них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іншого</a:t>
            </a:r>
            <a:r>
              <a:rPr lang="ru-RU" b="1" dirty="0" smtClean="0"/>
              <a:t> боку.</a:t>
            </a:r>
            <a:endParaRPr lang="ru-RU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712561" y="2054906"/>
            <a:ext cx="7012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Спортивні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розвивають</a:t>
            </a:r>
            <a:r>
              <a:rPr lang="ru-RU" b="1" dirty="0" smtClean="0"/>
              <a:t> </a:t>
            </a:r>
            <a:r>
              <a:rPr lang="ru-RU" b="1" dirty="0" err="1" smtClean="0"/>
              <a:t>особисті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. </a:t>
            </a:r>
            <a:r>
              <a:rPr lang="ru-RU" b="1" dirty="0" err="1" smtClean="0"/>
              <a:t>Учні</a:t>
            </a:r>
            <a:r>
              <a:rPr lang="ru-RU" b="1" dirty="0" smtClean="0"/>
              <a:t> </a:t>
            </a:r>
            <a:r>
              <a:rPr lang="ru-RU" b="1" dirty="0" err="1" smtClean="0"/>
              <a:t>вчаться</a:t>
            </a:r>
            <a:r>
              <a:rPr lang="ru-RU" b="1" dirty="0" smtClean="0"/>
              <a:t> </a:t>
            </a:r>
            <a:r>
              <a:rPr lang="ru-RU" b="1" dirty="0" err="1" smtClean="0"/>
              <a:t>працювати</a:t>
            </a:r>
            <a:r>
              <a:rPr lang="ru-RU" b="1" dirty="0" smtClean="0"/>
              <a:t> в </a:t>
            </a:r>
            <a:r>
              <a:rPr lang="ru-RU" b="1" dirty="0" err="1" smtClean="0"/>
              <a:t>команді</a:t>
            </a:r>
            <a:r>
              <a:rPr lang="ru-RU" b="1" dirty="0" smtClean="0"/>
              <a:t>, </a:t>
            </a:r>
            <a:r>
              <a:rPr lang="ru-RU" b="1" dirty="0" err="1" smtClean="0"/>
              <a:t>зміцнюють</a:t>
            </a:r>
            <a:r>
              <a:rPr lang="ru-RU" b="1" dirty="0" smtClean="0"/>
              <a:t> </a:t>
            </a:r>
            <a:r>
              <a:rPr lang="ru-RU" b="1" dirty="0" err="1" smtClean="0"/>
              <a:t>віру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себе </a:t>
            </a:r>
            <a:r>
              <a:rPr lang="ru-RU" b="1" dirty="0" err="1" smtClean="0"/>
              <a:t>і</a:t>
            </a:r>
            <a:r>
              <a:rPr lang="ru-RU" b="1" dirty="0" smtClean="0"/>
              <a:t> у </a:t>
            </a:r>
            <a:r>
              <a:rPr lang="ru-RU" b="1" dirty="0" err="1" smtClean="0"/>
              <a:t>власні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можливості</a:t>
            </a:r>
            <a:r>
              <a:rPr lang="ru-RU" b="1" dirty="0" smtClean="0"/>
              <a:t>.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навичок</a:t>
            </a:r>
            <a:r>
              <a:rPr lang="ru-RU" b="1" dirty="0" smtClean="0"/>
              <a:t> </a:t>
            </a:r>
            <a:r>
              <a:rPr lang="ru-RU" b="1" dirty="0" err="1" smtClean="0"/>
              <a:t>допомагає</a:t>
            </a:r>
            <a:r>
              <a:rPr lang="ru-RU" b="1" dirty="0" smtClean="0"/>
              <a:t> в </a:t>
            </a:r>
            <a:r>
              <a:rPr lang="ru-RU" b="1" dirty="0" err="1" smtClean="0"/>
              <a:t>досягненні</a:t>
            </a:r>
            <a:r>
              <a:rPr lang="ru-RU" b="1" dirty="0" smtClean="0"/>
              <a:t> </a:t>
            </a:r>
            <a:r>
              <a:rPr lang="ru-RU" b="1" dirty="0" err="1" smtClean="0"/>
              <a:t>поставлених</a:t>
            </a:r>
            <a:r>
              <a:rPr lang="ru-RU" b="1" dirty="0" smtClean="0"/>
              <a:t> </a:t>
            </a:r>
            <a:r>
              <a:rPr lang="ru-RU" b="1" dirty="0" err="1" smtClean="0"/>
              <a:t>цілей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751307" y="3080751"/>
            <a:ext cx="6896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Зміна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розумової</a:t>
            </a:r>
            <a:r>
              <a:rPr lang="ru-RU" b="1" dirty="0" smtClean="0"/>
              <a:t> на </a:t>
            </a:r>
            <a:r>
              <a:rPr lang="ru-RU" b="1" dirty="0" err="1" smtClean="0"/>
              <a:t>фізичну</a:t>
            </a:r>
            <a:r>
              <a:rPr lang="ru-RU" b="1" dirty="0" smtClean="0"/>
              <a:t> добре </a:t>
            </a:r>
            <a:r>
              <a:rPr lang="ru-RU" b="1" dirty="0" err="1" smtClean="0"/>
              <a:t>позначається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нервовій</a:t>
            </a:r>
            <a:r>
              <a:rPr lang="ru-RU" b="1" dirty="0" smtClean="0"/>
              <a:t> </a:t>
            </a:r>
            <a:r>
              <a:rPr lang="ru-RU" b="1" dirty="0" err="1" smtClean="0"/>
              <a:t>системі</a:t>
            </a:r>
            <a:r>
              <a:rPr lang="ru-RU" b="1" dirty="0" smtClean="0"/>
              <a:t>, так як </a:t>
            </a:r>
            <a:r>
              <a:rPr lang="ru-RU" b="1" dirty="0" err="1" smtClean="0"/>
              <a:t>спортивні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допомагають</a:t>
            </a:r>
            <a:r>
              <a:rPr lang="ru-RU" b="1" dirty="0" smtClean="0"/>
              <a:t> школярам </a:t>
            </a:r>
            <a:r>
              <a:rPr lang="ru-RU" b="1" dirty="0" err="1" smtClean="0"/>
              <a:t>зняти</a:t>
            </a:r>
            <a:r>
              <a:rPr lang="ru-RU" b="1" dirty="0" smtClean="0"/>
              <a:t> </a:t>
            </a:r>
            <a:r>
              <a:rPr lang="ru-RU" b="1" dirty="0" err="1" smtClean="0"/>
              <a:t>розумову</a:t>
            </a:r>
            <a:r>
              <a:rPr lang="ru-RU" b="1" dirty="0" smtClean="0"/>
              <a:t> </a:t>
            </a:r>
            <a:r>
              <a:rPr lang="ru-RU" b="1" dirty="0" err="1" smtClean="0"/>
              <a:t>напругу</a:t>
            </a:r>
            <a:r>
              <a:rPr lang="ru-RU" b="1" dirty="0" smtClean="0"/>
              <a:t>, </a:t>
            </a:r>
            <a:r>
              <a:rPr lang="ru-RU" b="1" dirty="0" err="1" smtClean="0"/>
              <a:t>відволіктися</a:t>
            </a:r>
            <a:r>
              <a:rPr lang="ru-RU" b="1" dirty="0" smtClean="0"/>
              <a:t> та </a:t>
            </a:r>
            <a:r>
              <a:rPr lang="ru-RU" b="1" dirty="0" err="1" smtClean="0"/>
              <a:t>переключитися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мозкової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 на </a:t>
            </a:r>
            <a:r>
              <a:rPr lang="ru-RU" b="1" dirty="0" err="1" smtClean="0"/>
              <a:t>фізичну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28800" y="4347670"/>
            <a:ext cx="7067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Людина, яка </a:t>
            </a:r>
            <a:r>
              <a:rPr lang="ru-RU" b="1" dirty="0" err="1" smtClean="0"/>
              <a:t>займається</a:t>
            </a:r>
            <a:r>
              <a:rPr lang="ru-RU" b="1" dirty="0" smtClean="0"/>
              <a:t> спортом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привабливою</a:t>
            </a:r>
            <a:r>
              <a:rPr lang="ru-RU" b="1" dirty="0" smtClean="0"/>
              <a:t>, так як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тіло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підтягнуте</a:t>
            </a:r>
            <a:r>
              <a:rPr lang="ru-RU" b="1" dirty="0" smtClean="0"/>
              <a:t>, </a:t>
            </a:r>
            <a:r>
              <a:rPr lang="ru-RU" b="1" dirty="0" err="1" smtClean="0"/>
              <a:t>граціозне</a:t>
            </a:r>
            <a:r>
              <a:rPr lang="ru-RU" b="1" dirty="0" smtClean="0"/>
              <a:t>, </a:t>
            </a:r>
            <a:r>
              <a:rPr lang="ru-RU" b="1" dirty="0" err="1" smtClean="0"/>
              <a:t>суглоби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велику</a:t>
            </a:r>
            <a:r>
              <a:rPr lang="ru-RU" b="1" dirty="0" smtClean="0"/>
              <a:t> </a:t>
            </a:r>
            <a:r>
              <a:rPr lang="ru-RU" b="1" dirty="0" err="1" smtClean="0"/>
              <a:t>амплітуду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, вага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в </a:t>
            </a:r>
            <a:r>
              <a:rPr lang="ru-RU" b="1" dirty="0" err="1" smtClean="0"/>
              <a:t>ідеальній</a:t>
            </a:r>
            <a:r>
              <a:rPr lang="ru-RU" b="1" dirty="0" smtClean="0"/>
              <a:t> </a:t>
            </a:r>
            <a:r>
              <a:rPr lang="ru-RU" b="1" dirty="0" err="1" smtClean="0"/>
              <a:t>нормі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883043" y="5463547"/>
            <a:ext cx="6873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фізкультурою</a:t>
            </a:r>
            <a:r>
              <a:rPr lang="ru-RU" b="1" dirty="0" smtClean="0"/>
              <a:t> </a:t>
            </a:r>
            <a:r>
              <a:rPr lang="ru-RU" b="1" dirty="0" err="1" smtClean="0"/>
              <a:t>допомагають</a:t>
            </a:r>
            <a:r>
              <a:rPr lang="ru-RU" b="1" dirty="0" smtClean="0"/>
              <a:t> </a:t>
            </a:r>
            <a:r>
              <a:rPr lang="ru-RU" b="1" dirty="0" err="1" smtClean="0"/>
              <a:t>зміцнити</a:t>
            </a:r>
            <a:r>
              <a:rPr lang="ru-RU" b="1" dirty="0" smtClean="0"/>
              <a:t> </a:t>
            </a:r>
            <a:r>
              <a:rPr lang="ru-RU" b="1" dirty="0" err="1" smtClean="0"/>
              <a:t>здоров'я</a:t>
            </a:r>
            <a:r>
              <a:rPr lang="ru-RU" b="1" dirty="0" smtClean="0"/>
              <a:t>, </a:t>
            </a:r>
            <a:r>
              <a:rPr lang="ru-RU" b="1" dirty="0" err="1" smtClean="0"/>
              <a:t>уповільнити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 </a:t>
            </a:r>
            <a:r>
              <a:rPr lang="ru-RU" b="1" dirty="0" err="1" smtClean="0"/>
              <a:t>старіння</a:t>
            </a:r>
            <a:r>
              <a:rPr lang="ru-RU" b="1" dirty="0" smtClean="0"/>
              <a:t> в </a:t>
            </a:r>
            <a:r>
              <a:rPr lang="ru-RU" b="1" dirty="0" err="1" smtClean="0"/>
              <a:t>організмі</a:t>
            </a:r>
            <a:r>
              <a:rPr lang="ru-RU" b="1" dirty="0" smtClean="0"/>
              <a:t>, </a:t>
            </a:r>
            <a:r>
              <a:rPr lang="ru-RU" b="1" dirty="0" err="1" smtClean="0"/>
              <a:t>зміцнити</a:t>
            </a:r>
            <a:r>
              <a:rPr lang="ru-RU" b="1" dirty="0" smtClean="0"/>
              <a:t> </a:t>
            </a:r>
            <a:r>
              <a:rPr lang="ru-RU" b="1" dirty="0" err="1" smtClean="0"/>
              <a:t>серце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сприяють</a:t>
            </a:r>
            <a:r>
              <a:rPr lang="ru-RU" b="1" dirty="0" smtClean="0"/>
              <a:t> </a:t>
            </a:r>
            <a:r>
              <a:rPr lang="ru-RU" b="1" dirty="0" err="1" smtClean="0"/>
              <a:t>опірності</a:t>
            </a:r>
            <a:r>
              <a:rPr lang="ru-RU" b="1" dirty="0" smtClean="0"/>
              <a:t> </a:t>
            </a:r>
            <a:r>
              <a:rPr lang="ru-RU" b="1" dirty="0" err="1" smtClean="0"/>
              <a:t>хронічній</a:t>
            </a:r>
            <a:r>
              <a:rPr lang="ru-RU" b="1" dirty="0" smtClean="0"/>
              <a:t> </a:t>
            </a:r>
            <a:r>
              <a:rPr lang="ru-RU" b="1" dirty="0" err="1" smtClean="0"/>
              <a:t>втомі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72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12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 спортивних свят та розваг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60894"/>
            <a:ext cx="7886700" cy="536241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5500" b="1" dirty="0" err="1" smtClean="0"/>
              <a:t>виховувати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любов</a:t>
            </a:r>
            <a:r>
              <a:rPr lang="ru-RU" sz="5500" b="1" dirty="0" smtClean="0"/>
              <a:t> до </a:t>
            </a:r>
            <a:r>
              <a:rPr lang="ru-RU" sz="5500" b="1" dirty="0" err="1" smtClean="0"/>
              <a:t>фізкультури</a:t>
            </a:r>
            <a:r>
              <a:rPr lang="ru-RU" sz="5500" b="1" dirty="0" smtClean="0"/>
              <a:t> та спорту;</a:t>
            </a:r>
          </a:p>
          <a:p>
            <a:pPr>
              <a:buFont typeface="Wingdings" pitchFamily="2" charset="2"/>
              <a:buChar char="v"/>
            </a:pPr>
            <a:r>
              <a:rPr lang="ru-RU" sz="5500" b="1" dirty="0" smtClean="0"/>
              <a:t> </a:t>
            </a:r>
            <a:r>
              <a:rPr lang="ru-RU" sz="5500" b="1" dirty="0" err="1" smtClean="0"/>
              <a:t>розвивати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пам'ять</a:t>
            </a:r>
            <a:r>
              <a:rPr lang="ru-RU" sz="5500" b="1" dirty="0" smtClean="0"/>
              <a:t> , </a:t>
            </a:r>
            <a:r>
              <a:rPr lang="ru-RU" sz="5500" b="1" dirty="0" err="1" smtClean="0"/>
              <a:t>увагу</a:t>
            </a:r>
            <a:r>
              <a:rPr lang="ru-RU" sz="5500" b="1" dirty="0" smtClean="0"/>
              <a:t> ,</a:t>
            </a:r>
            <a:r>
              <a:rPr lang="ru-RU" sz="5500" b="1" dirty="0" err="1" smtClean="0"/>
              <a:t>організованість</a:t>
            </a:r>
            <a:r>
              <a:rPr lang="ru-RU" sz="5500" b="1" dirty="0" smtClean="0"/>
              <a:t>, </a:t>
            </a:r>
            <a:r>
              <a:rPr lang="ru-RU" sz="5500" b="1" dirty="0" err="1" smtClean="0"/>
              <a:t>самостійність</a:t>
            </a:r>
            <a:r>
              <a:rPr lang="ru-RU" sz="5500" b="1" dirty="0" smtClean="0"/>
              <a:t> ,</a:t>
            </a:r>
            <a:r>
              <a:rPr lang="ru-RU" sz="5500" b="1" dirty="0" err="1" smtClean="0"/>
              <a:t>уміння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узгоджувати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інтереси</a:t>
            </a:r>
            <a:r>
              <a:rPr lang="ru-RU" sz="5500" b="1" dirty="0" smtClean="0"/>
              <a:t> , </a:t>
            </a:r>
            <a:r>
              <a:rPr lang="ru-RU" sz="5500" b="1" dirty="0" err="1" smtClean="0"/>
              <a:t>долати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труднощі</a:t>
            </a:r>
            <a:r>
              <a:rPr lang="ru-RU" sz="5500" b="1" dirty="0" smtClean="0"/>
              <a:t> ; </a:t>
            </a:r>
            <a:r>
              <a:rPr lang="ru-RU" sz="5500" b="1" dirty="0" err="1" smtClean="0"/>
              <a:t>зміцнювати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здоров’я</a:t>
            </a:r>
            <a:r>
              <a:rPr lang="ru-RU" sz="5500" b="1" dirty="0" smtClean="0"/>
              <a:t> ;  .</a:t>
            </a:r>
          </a:p>
          <a:p>
            <a:pPr>
              <a:buFont typeface="Wingdings" pitchFamily="2" charset="2"/>
              <a:buChar char="v"/>
            </a:pPr>
            <a:r>
              <a:rPr lang="ru-RU" sz="5500" b="1" dirty="0" err="1" smtClean="0"/>
              <a:t>виховувати</a:t>
            </a:r>
            <a:r>
              <a:rPr lang="ru-RU" sz="5500" b="1" dirty="0" smtClean="0"/>
              <a:t> в </a:t>
            </a:r>
            <a:r>
              <a:rPr lang="ru-RU" sz="5500" b="1" dirty="0" err="1" smtClean="0"/>
              <a:t>дітей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інтерес</a:t>
            </a:r>
            <a:r>
              <a:rPr lang="ru-RU" sz="5500" b="1" dirty="0" smtClean="0"/>
              <a:t> до </a:t>
            </a:r>
            <a:r>
              <a:rPr lang="ru-RU" sz="5500" b="1" dirty="0" err="1" smtClean="0"/>
              <a:t>фізичної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культури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і</a:t>
            </a:r>
            <a:r>
              <a:rPr lang="ru-RU" sz="5500" b="1" dirty="0" smtClean="0"/>
              <a:t> спорту, як </a:t>
            </a:r>
            <a:r>
              <a:rPr lang="ru-RU" sz="5500" b="1" dirty="0" err="1" smtClean="0"/>
              <a:t>вагомого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засобу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зміцнення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здоров’я</a:t>
            </a:r>
            <a:r>
              <a:rPr lang="ru-RU" sz="5500" b="1" dirty="0" smtClean="0"/>
              <a:t>; </a:t>
            </a:r>
            <a:r>
              <a:rPr lang="ru-RU" sz="5500" b="1" dirty="0" err="1" smtClean="0"/>
              <a:t>усвідомлення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необхідності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ведення</a:t>
            </a:r>
            <a:r>
              <a:rPr lang="ru-RU" sz="5500" b="1" dirty="0" smtClean="0"/>
              <a:t> здорового способу </a:t>
            </a:r>
            <a:r>
              <a:rPr lang="ru-RU" sz="5500" b="1" dirty="0" err="1" smtClean="0"/>
              <a:t>життя</a:t>
            </a:r>
            <a:r>
              <a:rPr lang="ru-RU" sz="5500" b="1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5500" b="1" dirty="0" err="1" smtClean="0"/>
              <a:t>сприяти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розвитку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рухових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якостей</a:t>
            </a:r>
            <a:r>
              <a:rPr lang="ru-RU" sz="5500" b="1" dirty="0" smtClean="0"/>
              <a:t>; </a:t>
            </a:r>
            <a:r>
              <a:rPr lang="ru-RU" sz="5500" b="1" dirty="0" err="1" smtClean="0"/>
              <a:t>почуття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колективізму</a:t>
            </a:r>
            <a:r>
              <a:rPr lang="ru-RU" sz="5500" b="1" dirty="0" smtClean="0"/>
              <a:t>, </a:t>
            </a:r>
            <a:r>
              <a:rPr lang="ru-RU" sz="5500" b="1" dirty="0" err="1" smtClean="0"/>
              <a:t>дружби</a:t>
            </a:r>
            <a:r>
              <a:rPr lang="ru-RU" sz="5500" b="1" dirty="0" smtClean="0"/>
              <a:t>, </a:t>
            </a:r>
            <a:r>
              <a:rPr lang="ru-RU" sz="5500" b="1" dirty="0" err="1" smtClean="0"/>
              <a:t>взаємодопомоги</a:t>
            </a:r>
            <a:r>
              <a:rPr lang="ru-RU" sz="5500" b="1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5500" b="1" dirty="0" err="1" smtClean="0"/>
              <a:t>дати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орієнтири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щодо</a:t>
            </a:r>
            <a:r>
              <a:rPr lang="ru-RU" sz="5500" b="1" dirty="0" smtClean="0"/>
              <a:t> активного </a:t>
            </a:r>
            <a:r>
              <a:rPr lang="ru-RU" sz="5500" b="1" dirty="0" err="1" smtClean="0"/>
              <a:t>проведення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вільного</a:t>
            </a:r>
            <a:r>
              <a:rPr lang="ru-RU" sz="5500" b="1" dirty="0" smtClean="0"/>
              <a:t> часу </a:t>
            </a:r>
            <a:r>
              <a:rPr lang="ru-RU" sz="5500" b="1" dirty="0" err="1" smtClean="0"/>
              <a:t>і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дозвілля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з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користю</a:t>
            </a:r>
            <a:r>
              <a:rPr lang="ru-RU" sz="5500" b="1" dirty="0" smtClean="0"/>
              <a:t> для </a:t>
            </a:r>
            <a:r>
              <a:rPr lang="ru-RU" sz="5500" b="1" dirty="0" err="1" smtClean="0"/>
              <a:t>здоров’я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молоді</a:t>
            </a:r>
            <a:endParaRPr lang="ru-RU" sz="5500" b="1" dirty="0" smtClean="0"/>
          </a:p>
          <a:p>
            <a:pPr>
              <a:buFont typeface="Wingdings" pitchFamily="2" charset="2"/>
              <a:buChar char="v"/>
            </a:pPr>
            <a:r>
              <a:rPr lang="ru-RU" sz="5500" b="1" dirty="0" err="1" smtClean="0"/>
              <a:t>формувати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вміння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підвищувати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свій</a:t>
            </a:r>
            <a:r>
              <a:rPr lang="ru-RU" sz="5500" b="1" dirty="0" smtClean="0"/>
              <a:t> рейтинг та </a:t>
            </a:r>
            <a:r>
              <a:rPr lang="ru-RU" sz="5500" b="1" dirty="0" err="1" smtClean="0"/>
              <a:t>набувати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популярності</a:t>
            </a:r>
            <a:r>
              <a:rPr lang="ru-RU" sz="5500" b="1" dirty="0" smtClean="0"/>
              <a:t> в </a:t>
            </a:r>
            <a:r>
              <a:rPr lang="ru-RU" sz="5500" b="1" dirty="0" err="1" smtClean="0"/>
              <a:t>середовищі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однолітків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і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викладачів</a:t>
            </a:r>
            <a:r>
              <a:rPr lang="ru-RU" sz="5500" b="1" dirty="0" smtClean="0"/>
              <a:t>.</a:t>
            </a:r>
            <a:endParaRPr lang="ru-RU" sz="55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0271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  </a:t>
            </a:r>
            <a:r>
              <a:rPr lang="uk-UA" sz="3100" dirty="0" err="1" smtClean="0"/>
              <a:t>“</a:t>
            </a:r>
            <a:r>
              <a:rPr lang="uk-UA" sz="6000" dirty="0" err="1" smtClean="0"/>
              <a:t>Осіння</a:t>
            </a:r>
            <a:r>
              <a:rPr lang="uk-UA" sz="6000" dirty="0" smtClean="0"/>
              <a:t> </a:t>
            </a:r>
            <a:r>
              <a:rPr lang="uk-UA" sz="6000" dirty="0" err="1" smtClean="0"/>
              <a:t>спартакіада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77871"/>
            <a:ext cx="7886700" cy="499909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Музична розминка : </a:t>
            </a:r>
            <a:r>
              <a:rPr lang="uk-UA" dirty="0" err="1" smtClean="0"/>
              <a:t>“Танець</a:t>
            </a:r>
            <a:r>
              <a:rPr lang="uk-UA" dirty="0" smtClean="0"/>
              <a:t> із гімнастичними </a:t>
            </a:r>
            <a:r>
              <a:rPr lang="uk-UA" dirty="0" err="1" smtClean="0"/>
              <a:t>паличка”</a:t>
            </a:r>
            <a:endParaRPr lang="ru-RU" dirty="0"/>
          </a:p>
        </p:txBody>
      </p:sp>
      <p:pic>
        <p:nvPicPr>
          <p:cNvPr id="4" name="Рисунок 3" descr="F:\телефон6\IMG_20190307_14120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3343" y="2406016"/>
            <a:ext cx="3632196" cy="30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телефон6\IMG_20190307_1412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8779" y="2386740"/>
            <a:ext cx="3769824" cy="309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027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 </a:t>
            </a:r>
            <a:r>
              <a:rPr lang="uk-UA" dirty="0" err="1" smtClean="0"/>
              <a:t>“Стрибки</a:t>
            </a:r>
            <a:r>
              <a:rPr lang="uk-UA" dirty="0" smtClean="0"/>
              <a:t> на </a:t>
            </a:r>
            <a:r>
              <a:rPr lang="uk-UA" dirty="0" err="1" smtClean="0"/>
              <a:t>скакалці”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22888"/>
            <a:ext cx="7886700" cy="51540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Стрибки на скакалці за 1 хвилину</a:t>
            </a:r>
            <a:endParaRPr lang="ru-RU" dirty="0" smtClean="0"/>
          </a:p>
          <a:p>
            <a:r>
              <a:rPr lang="ru-RU" dirty="0" smtClean="0"/>
              <a:t>За сигналом учителя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скакалку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стрибає</a:t>
            </a:r>
            <a:r>
              <a:rPr lang="ru-RU" dirty="0" smtClean="0"/>
              <a:t> до </a:t>
            </a:r>
            <a:r>
              <a:rPr lang="ru-RU" dirty="0" err="1" smtClean="0"/>
              <a:t>кольорового</a:t>
            </a:r>
            <a:r>
              <a:rPr lang="ru-RU" dirty="0" smtClean="0"/>
              <a:t> кегля .Назад </a:t>
            </a:r>
            <a:r>
              <a:rPr lang="ru-RU" dirty="0" err="1" smtClean="0"/>
              <a:t>повертається</a:t>
            </a:r>
            <a:r>
              <a:rPr lang="ru-RU" dirty="0" smtClean="0"/>
              <a:t> </a:t>
            </a:r>
            <a:r>
              <a:rPr lang="ru-RU" dirty="0" err="1" smtClean="0"/>
              <a:t>бігом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скакалкою у </a:t>
            </a:r>
            <a:r>
              <a:rPr lang="ru-RU" dirty="0" err="1" smtClean="0"/>
              <a:t>руці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player.myshared.ru/4/214601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58" y="988017"/>
            <a:ext cx="4637810" cy="31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 “ Попади в </a:t>
            </a:r>
            <a:r>
              <a:rPr lang="uk-UA" dirty="0" err="1" smtClean="0"/>
              <a:t>кільце”</a:t>
            </a:r>
            <a:endParaRPr lang="ru-RU" dirty="0"/>
          </a:p>
        </p:txBody>
      </p:sp>
      <p:pic>
        <p:nvPicPr>
          <p:cNvPr id="5" name="Рисунок 4" descr="http://player.myshared.ru/4/214601/slides/slide_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502" y="2386737"/>
            <a:ext cx="3874576" cy="28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084881"/>
            <a:ext cx="7886700" cy="5092082"/>
          </a:xfrm>
        </p:spPr>
        <p:txBody>
          <a:bodyPr/>
          <a:lstStyle/>
          <a:p>
            <a:r>
              <a:rPr lang="uk-UA" dirty="0" smtClean="0"/>
              <a:t>Попадання </a:t>
            </a:r>
            <a:r>
              <a:rPr lang="uk-UA" dirty="0" err="1" smtClean="0"/>
              <a:t>мячем</a:t>
            </a:r>
            <a:r>
              <a:rPr lang="uk-UA" dirty="0" smtClean="0"/>
              <a:t> у баскетбольне кільце, у гімнастичний круг, у горизонтальну ціль</a:t>
            </a:r>
            <a:endParaRPr lang="ru-RU" dirty="0"/>
          </a:p>
        </p:txBody>
      </p:sp>
      <p:pic>
        <p:nvPicPr>
          <p:cNvPr id="7" name="Содержимое 3" descr="http://player.myshared.ru/4/214601/slides/slide_1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859" y="2017947"/>
            <a:ext cx="3118199" cy="37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 “ Забий </a:t>
            </a:r>
            <a:r>
              <a:rPr lang="uk-UA" dirty="0" err="1" smtClean="0"/>
              <a:t>гол”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76393"/>
            <a:ext cx="7886700" cy="5200570"/>
          </a:xfrm>
        </p:spPr>
        <p:txBody>
          <a:bodyPr/>
          <a:lstStyle/>
          <a:p>
            <a:r>
              <a:rPr lang="uk-UA" dirty="0" smtClean="0"/>
              <a:t>Попадання м'ячем у лунку, у кеглі, у рамку</a:t>
            </a:r>
            <a:endParaRPr lang="ru-RU" dirty="0"/>
          </a:p>
        </p:txBody>
      </p:sp>
      <p:pic>
        <p:nvPicPr>
          <p:cNvPr id="4" name="Рисунок 3" descr="http://player.myshared.ru/4/214601/slides/slide_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49" y="1835631"/>
            <a:ext cx="3797954" cy="31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4/214601/slides/slide_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0974" y="1635830"/>
            <a:ext cx="3237629" cy="400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Конкурс  </a:t>
            </a:r>
            <a:r>
              <a:rPr lang="uk-UA" dirty="0" err="1" smtClean="0"/>
              <a:t>“Драбинка”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159" y="1174696"/>
            <a:ext cx="7886700" cy="5117616"/>
          </a:xfrm>
        </p:spPr>
        <p:txBody>
          <a:bodyPr/>
          <a:lstStyle/>
          <a:p>
            <a:r>
              <a:rPr lang="uk-UA" dirty="0" smtClean="0"/>
              <a:t>Силові вправи на витривалість: рух в прямому і зворотному напрямку, пересування через щабель, парне пересування.</a:t>
            </a:r>
            <a:endParaRPr lang="ru-RU" dirty="0"/>
          </a:p>
        </p:txBody>
      </p:sp>
      <p:pic>
        <p:nvPicPr>
          <p:cNvPr id="4" name="Рисунок 3" descr="http://player.myshared.ru/4/214601/slides/slide_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2889" y="2383822"/>
            <a:ext cx="2138765" cy="351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4/214601/slides/slide_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440" y="2506530"/>
            <a:ext cx="2903780" cy="19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4/214601/slides/slide_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6719" y="4684923"/>
            <a:ext cx="2817999" cy="157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862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Спортивне свято у школі Вишнопільська ЗОШ І – ІІІ ступенів</vt:lpstr>
      <vt:lpstr>Слайд 2</vt:lpstr>
      <vt:lpstr>У чому  користь спорту? </vt:lpstr>
      <vt:lpstr>Мета спортивних свят та розваг</vt:lpstr>
      <vt:lpstr>  “Осіння спартакіада”</vt:lpstr>
      <vt:lpstr>Конкурс  “Стрибки на скакалці”</vt:lpstr>
      <vt:lpstr>Конкурс  “ Попади в кільце”</vt:lpstr>
      <vt:lpstr>Конкурс  “ Забий гол”</vt:lpstr>
      <vt:lpstr>Конкурс  “Драбинка”</vt:lpstr>
      <vt:lpstr>Конкурс  “Перетягування каната”</vt:lpstr>
      <vt:lpstr>    Футбол: ігрові моменти</vt:lpstr>
      <vt:lpstr> “Спорт – здоров'я, спорт – це сила, що дають всім дітям крила”                  (спортивне свято)</vt:lpstr>
      <vt:lpstr>Конкурс “Переправа”</vt:lpstr>
      <vt:lpstr>Конкурс “Шалений мішечок”</vt:lpstr>
      <vt:lpstr>Конкурс “Інтелектуальний”</vt:lpstr>
      <vt:lpstr>Конкурс на уважність ”Футбол”</vt:lpstr>
      <vt:lpstr> Спортивне свято “Весела зима”</vt:lpstr>
      <vt:lpstr>Конкурс “Веселий потяг”</vt:lpstr>
      <vt:lpstr>Конкурси- естафети із предметами</vt:lpstr>
      <vt:lpstr>Конкурс “Спритні санки”</vt:lpstr>
      <vt:lpstr>Конкурс “Загадки”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WinRoNe</cp:lastModifiedBy>
  <cp:revision>86</cp:revision>
  <dcterms:created xsi:type="dcterms:W3CDTF">2014-10-08T06:06:36Z</dcterms:created>
  <dcterms:modified xsi:type="dcterms:W3CDTF">2021-04-20T12:48:07Z</dcterms:modified>
</cp:coreProperties>
</file>